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3" r:id="rId17"/>
    <p:sldId id="271" r:id="rId18"/>
    <p:sldId id="274" r:id="rId19"/>
    <p:sldId id="284" r:id="rId20"/>
    <p:sldId id="276" r:id="rId21"/>
    <p:sldId id="277" r:id="rId22"/>
    <p:sldId id="278" r:id="rId23"/>
    <p:sldId id="279" r:id="rId24"/>
    <p:sldId id="275" r:id="rId25"/>
    <p:sldId id="280" r:id="rId26"/>
    <p:sldId id="281" r:id="rId27"/>
    <p:sldId id="285" r:id="rId28"/>
    <p:sldId id="282" r:id="rId29"/>
    <p:sldId id="290" r:id="rId30"/>
    <p:sldId id="289" r:id="rId31"/>
    <p:sldId id="283" r:id="rId32"/>
    <p:sldId id="286" r:id="rId33"/>
    <p:sldId id="287" r:id="rId34"/>
    <p:sldId id="288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Лист1!$A$2:$A$18</c:f>
              <c:strCache>
                <c:ptCount val="17"/>
                <c:pt idx="0">
                  <c:v>русский театр</c:v>
                </c:pt>
                <c:pt idx="1">
                  <c:v>татарский театр</c:v>
                </c:pt>
                <c:pt idx="2">
                  <c:v>шахматы</c:v>
                </c:pt>
                <c:pt idx="3">
                  <c:v>бадминтон</c:v>
                </c:pt>
                <c:pt idx="4">
                  <c:v>Хореография ЦДТ</c:v>
                </c:pt>
                <c:pt idx="5">
                  <c:v>кружок информатики</c:v>
                </c:pt>
                <c:pt idx="6">
                  <c:v>кружок биологии</c:v>
                </c:pt>
                <c:pt idx="7">
                  <c:v>мир физики</c:v>
                </c:pt>
                <c:pt idx="8">
                  <c:v>кружок ИЗО</c:v>
                </c:pt>
                <c:pt idx="9">
                  <c:v>народная хореографи</c:v>
                </c:pt>
                <c:pt idx="10">
                  <c:v>баскетбол</c:v>
                </c:pt>
                <c:pt idx="11">
                  <c:v>черлидинг</c:v>
                </c:pt>
                <c:pt idx="12">
                  <c:v>дзюдо</c:v>
                </c:pt>
                <c:pt idx="13">
                  <c:v>футбол/хоккей</c:v>
                </c:pt>
                <c:pt idx="14">
                  <c:v>курай</c:v>
                </c:pt>
                <c:pt idx="15">
                  <c:v>современная хореография</c:v>
                </c:pt>
                <c:pt idx="16">
                  <c:v>футбол "Олимпиец"</c:v>
                </c:pt>
              </c:strCache>
            </c:strRef>
          </c:cat>
          <c:val>
            <c:numRef>
              <c:f>Лист1!$B$2:$B$18</c:f>
              <c:numCache>
                <c:formatCode>General</c:formatCode>
                <c:ptCount val="17"/>
                <c:pt idx="0">
                  <c:v>20</c:v>
                </c:pt>
                <c:pt idx="1">
                  <c:v>20</c:v>
                </c:pt>
                <c:pt idx="2">
                  <c:v>92</c:v>
                </c:pt>
                <c:pt idx="3">
                  <c:v>40</c:v>
                </c:pt>
                <c:pt idx="4">
                  <c:v>45</c:v>
                </c:pt>
                <c:pt idx="5">
                  <c:v>30</c:v>
                </c:pt>
                <c:pt idx="6">
                  <c:v>15</c:v>
                </c:pt>
                <c:pt idx="7">
                  <c:v>30</c:v>
                </c:pt>
                <c:pt idx="8">
                  <c:v>45</c:v>
                </c:pt>
                <c:pt idx="9">
                  <c:v>30</c:v>
                </c:pt>
                <c:pt idx="10">
                  <c:v>30</c:v>
                </c:pt>
                <c:pt idx="11">
                  <c:v>30</c:v>
                </c:pt>
                <c:pt idx="12">
                  <c:v>25</c:v>
                </c:pt>
                <c:pt idx="13">
                  <c:v>25</c:v>
                </c:pt>
                <c:pt idx="14">
                  <c:v>15</c:v>
                </c:pt>
                <c:pt idx="15">
                  <c:v>30</c:v>
                </c:pt>
                <c:pt idx="16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17138560"/>
        <c:axId val="117140480"/>
        <c:axId val="0"/>
      </c:bar3DChart>
      <c:catAx>
        <c:axId val="117138560"/>
        <c:scaling>
          <c:orientation val="minMax"/>
        </c:scaling>
        <c:delete val="0"/>
        <c:axPos val="b"/>
        <c:majorTickMark val="out"/>
        <c:minorTickMark val="none"/>
        <c:tickLblPos val="nextTo"/>
        <c:crossAx val="117140480"/>
        <c:crosses val="autoZero"/>
        <c:auto val="1"/>
        <c:lblAlgn val="ctr"/>
        <c:lblOffset val="100"/>
        <c:noMultiLvlLbl val="0"/>
      </c:catAx>
      <c:valAx>
        <c:axId val="1171404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71385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всего учащихся</c:v>
                </c:pt>
                <c:pt idx="1">
                  <c:v>занято в кружках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681</c:v>
                </c:pt>
                <c:pt idx="1">
                  <c:v>537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pyramid"/>
        <c:axId val="117401856"/>
        <c:axId val="117449856"/>
        <c:axId val="0"/>
      </c:bar3DChart>
      <c:catAx>
        <c:axId val="117401856"/>
        <c:scaling>
          <c:orientation val="minMax"/>
        </c:scaling>
        <c:delete val="0"/>
        <c:axPos val="b"/>
        <c:majorTickMark val="out"/>
        <c:minorTickMark val="none"/>
        <c:tickLblPos val="nextTo"/>
        <c:crossAx val="117449856"/>
        <c:crosses val="autoZero"/>
        <c:auto val="1"/>
        <c:lblAlgn val="ctr"/>
        <c:lblOffset val="100"/>
        <c:noMultiLvlLbl val="0"/>
      </c:catAx>
      <c:valAx>
        <c:axId val="1174498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74018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D064E-5649-463D-BC51-01CB7642AFF4}" type="datetimeFigureOut">
              <a:rPr lang="ru-RU" smtClean="0"/>
              <a:t>29.08.2017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27B08-FFE1-4F64-8C53-F707514FC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594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027B08-FFE1-4F64-8C53-F707514FCF9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710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027B08-FFE1-4F64-8C53-F707514FCF92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400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29.08.2017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if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501" y="2019484"/>
            <a:ext cx="887595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 smtClean="0"/>
              <a:t>Итоги воспитательной работы </a:t>
            </a:r>
          </a:p>
          <a:p>
            <a:pPr algn="ctr"/>
            <a:r>
              <a:rPr lang="ru-RU" sz="4800" b="1" dirty="0" smtClean="0"/>
              <a:t>2016-2017 учебный год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205814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422466"/>
            <a:ext cx="9024330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Благотворительность:</a:t>
            </a:r>
          </a:p>
          <a:p>
            <a:r>
              <a:rPr lang="ru-RU" sz="2400" dirty="0" smtClean="0"/>
              <a:t>-участие в районных благотворительных ярмарках </a:t>
            </a:r>
          </a:p>
          <a:p>
            <a:r>
              <a:rPr lang="ru-RU" sz="2400" dirty="0" smtClean="0"/>
              <a:t>в рамках акции «Добрая Казань»</a:t>
            </a:r>
          </a:p>
          <a:p>
            <a:r>
              <a:rPr lang="ru-RU" sz="2400" dirty="0" smtClean="0"/>
              <a:t>-проведение субботника в доме Малютки </a:t>
            </a:r>
          </a:p>
          <a:p>
            <a:r>
              <a:rPr lang="ru-RU" sz="2400" dirty="0" smtClean="0"/>
              <a:t>-посещение детского дома «</a:t>
            </a:r>
            <a:r>
              <a:rPr lang="ru-RU" sz="2400" dirty="0" err="1" smtClean="0"/>
              <a:t>Гаврош</a:t>
            </a:r>
            <a:r>
              <a:rPr lang="ru-RU" sz="2400" dirty="0" smtClean="0"/>
              <a:t>», передача канцтоваров</a:t>
            </a:r>
          </a:p>
          <a:p>
            <a:r>
              <a:rPr lang="ru-RU" sz="2400" dirty="0" smtClean="0"/>
              <a:t>-проведение школьной благотворительной ярмарки</a:t>
            </a:r>
          </a:p>
          <a:p>
            <a:r>
              <a:rPr lang="ru-RU" sz="2400" dirty="0" smtClean="0"/>
              <a:t>-оказание благотворительной помощи фонду  Анжелы Вавиловой</a:t>
            </a:r>
          </a:p>
          <a:p>
            <a:r>
              <a:rPr lang="ru-RU" sz="2400" dirty="0" smtClean="0"/>
              <a:t>-участие в благотворительной ярмарке в доме </a:t>
            </a:r>
            <a:r>
              <a:rPr lang="ru-RU" sz="2400" dirty="0" err="1"/>
              <a:t>Р</a:t>
            </a:r>
            <a:r>
              <a:rPr lang="ru-RU" sz="2400" dirty="0" err="1" smtClean="0"/>
              <a:t>оналда</a:t>
            </a:r>
            <a:r>
              <a:rPr lang="ru-RU" sz="2400" dirty="0" smtClean="0"/>
              <a:t> </a:t>
            </a:r>
            <a:r>
              <a:rPr lang="ru-RU" sz="2400" dirty="0" err="1" smtClean="0"/>
              <a:t>Макдоналда</a:t>
            </a:r>
            <a:endParaRPr lang="ru-RU" sz="2400" dirty="0" smtClean="0"/>
          </a:p>
        </p:txBody>
      </p:sp>
      <p:pic>
        <p:nvPicPr>
          <p:cNvPr id="6146" name="Picture 2" descr="C:\Users\Сагдеева\Desktop\фото на педсовет\B5cfM0aYtF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789040"/>
            <a:ext cx="302433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Сагдеева\Desktop\фото на педсовет\Screenshot_2017-08-28-15-15-4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815753"/>
            <a:ext cx="1970838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798059"/>
            <a:ext cx="1726290" cy="3068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41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408827"/>
            <a:ext cx="928773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400" b="1" dirty="0" smtClean="0"/>
              <a:t>Физкультурно-оздоровительная деятельность</a:t>
            </a:r>
            <a:endParaRPr lang="ru-RU" sz="3400" b="1" dirty="0"/>
          </a:p>
        </p:txBody>
      </p:sp>
    </p:spTree>
    <p:extLst>
      <p:ext uri="{BB962C8B-B14F-4D97-AF65-F5344CB8AC3E}">
        <p14:creationId xmlns:p14="http://schemas.microsoft.com/office/powerpoint/2010/main" val="256252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412776"/>
            <a:ext cx="8712968" cy="3065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ea typeface="Times New Roman"/>
                <a:cs typeface="Times New Roman"/>
              </a:rPr>
              <a:t>Система организации физкультурно-оздоровительной и спортивно-массовой работы в школе содержит несколько модулей:</a:t>
            </a:r>
            <a:endParaRPr lang="ru-RU" sz="2800" b="1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800" dirty="0">
                <a:solidFill>
                  <a:srgbClr val="000000"/>
                </a:solidFill>
                <a:ea typeface="Times New Roman"/>
                <a:cs typeface="Times New Roman"/>
              </a:rPr>
              <a:t>уроки физической культуры; </a:t>
            </a:r>
            <a:endParaRPr lang="ru-RU" sz="28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800" dirty="0">
                <a:solidFill>
                  <a:srgbClr val="000000"/>
                </a:solidFill>
                <a:ea typeface="Times New Roman"/>
                <a:cs typeface="Times New Roman"/>
              </a:rPr>
              <a:t>работа школьных спортивных секций;</a:t>
            </a:r>
            <a:endParaRPr lang="ru-RU" sz="28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800" dirty="0">
                <a:solidFill>
                  <a:srgbClr val="000000"/>
                </a:solidFill>
                <a:ea typeface="Times New Roman"/>
                <a:cs typeface="Times New Roman"/>
              </a:rPr>
              <a:t>занятость обучающихся в спортивных секциях</a:t>
            </a:r>
            <a:endParaRPr lang="ru-RU" sz="2800" dirty="0">
              <a:solidFill>
                <a:srgbClr val="00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6964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412776"/>
            <a:ext cx="663130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-Всероссийский День бега «Кросс нации»</a:t>
            </a:r>
          </a:p>
          <a:p>
            <a:r>
              <a:rPr lang="ru-RU" sz="2800" dirty="0" smtClean="0"/>
              <a:t>-осенний марафон</a:t>
            </a:r>
          </a:p>
          <a:p>
            <a:r>
              <a:rPr lang="ru-RU" sz="2800" dirty="0" smtClean="0"/>
              <a:t>- «Лыжня России»</a:t>
            </a:r>
          </a:p>
          <a:p>
            <a:r>
              <a:rPr lang="ru-RU" sz="2800" dirty="0" smtClean="0"/>
              <a:t>-Казанский марафон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0" y="3379561"/>
            <a:ext cx="2656892" cy="3501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358471"/>
            <a:ext cx="2545244" cy="3499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683" y="3573016"/>
            <a:ext cx="3116237" cy="2337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555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836712"/>
            <a:ext cx="8069966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Школьные мероприятия:</a:t>
            </a:r>
          </a:p>
          <a:p>
            <a:r>
              <a:rPr lang="ru-RU" sz="2800" dirty="0" smtClean="0"/>
              <a:t>-Веселые старты</a:t>
            </a:r>
          </a:p>
          <a:p>
            <a:r>
              <a:rPr lang="ru-RU" sz="2800" dirty="0" smtClean="0"/>
              <a:t>-олимпийские игры</a:t>
            </a:r>
          </a:p>
          <a:p>
            <a:r>
              <a:rPr lang="ru-RU" sz="2800" dirty="0" smtClean="0"/>
              <a:t>-мама, </a:t>
            </a:r>
            <a:r>
              <a:rPr lang="ru-RU" sz="2800" dirty="0" err="1" smtClean="0"/>
              <a:t>папа,я</a:t>
            </a:r>
            <a:r>
              <a:rPr lang="ru-RU" sz="2800" dirty="0" smtClean="0"/>
              <a:t>-спортивная семья</a:t>
            </a:r>
          </a:p>
          <a:p>
            <a:r>
              <a:rPr lang="ru-RU" sz="2800" dirty="0" smtClean="0"/>
              <a:t>-конкурс плакатов «мама, пап, я-спортивная семья»</a:t>
            </a:r>
            <a:endParaRPr lang="ru-RU" sz="2800" dirty="0"/>
          </a:p>
        </p:txBody>
      </p:sp>
      <p:pic>
        <p:nvPicPr>
          <p:cNvPr id="8194" name="Picture 2" descr="C:\Users\Сагдеева\Desktop\фото на педсовет\K0Qp6d74CD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17032"/>
            <a:ext cx="3254133" cy="2183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Сагдеева\Desktop\фото на педсовет\9Obc5clRpz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27727"/>
            <a:ext cx="3149917" cy="236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915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124744"/>
            <a:ext cx="8774197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Итоги спартакиады :</a:t>
            </a:r>
          </a:p>
          <a:p>
            <a:r>
              <a:rPr lang="ru-RU" sz="3200" dirty="0" smtClean="0"/>
              <a:t>Среди 5- классов- 1 место 5 б </a:t>
            </a:r>
            <a:r>
              <a:rPr lang="ru-RU" sz="3200" dirty="0" err="1" smtClean="0"/>
              <a:t>кл</a:t>
            </a:r>
            <a:r>
              <a:rPr lang="ru-RU" sz="3200" dirty="0" smtClean="0"/>
              <a:t>. (Ганиева В.М.)</a:t>
            </a:r>
          </a:p>
          <a:p>
            <a:r>
              <a:rPr lang="ru-RU" sz="3200" dirty="0" smtClean="0"/>
              <a:t>Среди 6-х </a:t>
            </a:r>
            <a:r>
              <a:rPr lang="ru-RU" sz="3200" dirty="0" err="1" smtClean="0"/>
              <a:t>кл</a:t>
            </a:r>
            <a:r>
              <a:rPr lang="ru-RU" sz="3200" dirty="0" smtClean="0"/>
              <a:t>.- 1 место-6а </a:t>
            </a:r>
            <a:r>
              <a:rPr lang="ru-RU" sz="3200" dirty="0" err="1" smtClean="0"/>
              <a:t>кл</a:t>
            </a:r>
            <a:r>
              <a:rPr lang="ru-RU" sz="3200" dirty="0" smtClean="0"/>
              <a:t>.(</a:t>
            </a:r>
            <a:r>
              <a:rPr lang="ru-RU" sz="3200" dirty="0" err="1" smtClean="0"/>
              <a:t>Гимадиева</a:t>
            </a:r>
            <a:r>
              <a:rPr lang="ru-RU" sz="3200" dirty="0" smtClean="0"/>
              <a:t> А.Р.)</a:t>
            </a:r>
          </a:p>
          <a:p>
            <a:r>
              <a:rPr lang="ru-RU" sz="3200" dirty="0" smtClean="0"/>
              <a:t>Среди 7-х </a:t>
            </a:r>
            <a:r>
              <a:rPr lang="ru-RU" sz="3200" dirty="0" err="1" smtClean="0"/>
              <a:t>кл</a:t>
            </a:r>
            <a:r>
              <a:rPr lang="ru-RU" sz="3200" dirty="0" smtClean="0"/>
              <a:t>.- 1 место 8 б </a:t>
            </a:r>
            <a:r>
              <a:rPr lang="ru-RU" sz="3200" dirty="0" err="1" smtClean="0"/>
              <a:t>кл</a:t>
            </a:r>
            <a:r>
              <a:rPr lang="ru-RU" sz="3200" dirty="0" smtClean="0"/>
              <a:t>. (</a:t>
            </a:r>
            <a:r>
              <a:rPr lang="ru-RU" sz="3200" dirty="0" err="1" smtClean="0"/>
              <a:t>Загидуллина</a:t>
            </a:r>
            <a:r>
              <a:rPr lang="ru-RU" sz="3200" dirty="0" smtClean="0"/>
              <a:t> А.С.)</a:t>
            </a:r>
          </a:p>
          <a:p>
            <a:r>
              <a:rPr lang="ru-RU" sz="3200" dirty="0" smtClean="0"/>
              <a:t>Среди 9-х </a:t>
            </a:r>
            <a:r>
              <a:rPr lang="ru-RU" sz="3200" dirty="0" err="1" smtClean="0"/>
              <a:t>кл</a:t>
            </a:r>
            <a:r>
              <a:rPr lang="ru-RU" sz="3200" dirty="0" smtClean="0"/>
              <a:t>.- 1 место 9б </a:t>
            </a:r>
            <a:r>
              <a:rPr lang="ru-RU" sz="3200" dirty="0" err="1" smtClean="0"/>
              <a:t>кл</a:t>
            </a:r>
            <a:r>
              <a:rPr lang="ru-RU" sz="3200" dirty="0" smtClean="0"/>
              <a:t>. (Ахмадуллин Р.З.)</a:t>
            </a:r>
          </a:p>
          <a:p>
            <a:r>
              <a:rPr lang="ru-RU" sz="3200" dirty="0" smtClean="0"/>
              <a:t>Среди 10-х </a:t>
            </a:r>
            <a:r>
              <a:rPr lang="ru-RU" sz="3200" dirty="0" err="1" smtClean="0"/>
              <a:t>кл</a:t>
            </a:r>
            <a:r>
              <a:rPr lang="ru-RU" sz="3200" dirty="0" smtClean="0"/>
              <a:t>.- одинаковое количество баллов </a:t>
            </a:r>
          </a:p>
          <a:p>
            <a:r>
              <a:rPr lang="ru-RU" sz="3200" dirty="0" smtClean="0"/>
              <a:t>(</a:t>
            </a:r>
            <a:r>
              <a:rPr lang="ru-RU" sz="3200" dirty="0" err="1" smtClean="0"/>
              <a:t>Уторова</a:t>
            </a:r>
            <a:r>
              <a:rPr lang="ru-RU" sz="3200" dirty="0" smtClean="0"/>
              <a:t> А.С., </a:t>
            </a:r>
            <a:r>
              <a:rPr lang="ru-RU" sz="3200" dirty="0" err="1" smtClean="0"/>
              <a:t>Хисамова</a:t>
            </a:r>
            <a:r>
              <a:rPr lang="ru-RU" sz="3200" dirty="0" smtClean="0"/>
              <a:t> Р.Р.)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4433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2460885"/>
            <a:ext cx="490666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b="1" dirty="0" smtClean="0">
                <a:solidFill>
                  <a:prstClr val="black"/>
                </a:solidFill>
              </a:rPr>
              <a:t>Экологическое воспитание</a:t>
            </a:r>
            <a:endParaRPr lang="ru-RU" sz="3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14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764704"/>
            <a:ext cx="2641300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-День птиц</a:t>
            </a:r>
          </a:p>
          <a:p>
            <a:r>
              <a:rPr lang="ru-RU" sz="3600" dirty="0" smtClean="0"/>
              <a:t>-День леса</a:t>
            </a:r>
          </a:p>
          <a:p>
            <a:r>
              <a:rPr lang="ru-RU" sz="3600" dirty="0" smtClean="0"/>
              <a:t>-День Земли</a:t>
            </a:r>
          </a:p>
          <a:p>
            <a:r>
              <a:rPr lang="ru-RU" sz="3600" dirty="0" smtClean="0"/>
              <a:t>-День воды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517291"/>
            <a:ext cx="1873770" cy="333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949635"/>
            <a:ext cx="3166997" cy="2172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949635"/>
            <a:ext cx="3152467" cy="2172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318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1412776"/>
            <a:ext cx="733335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Акции :</a:t>
            </a:r>
          </a:p>
          <a:p>
            <a:pPr marL="285750" indent="-285750">
              <a:buFontTx/>
              <a:buChar char="-"/>
            </a:pPr>
            <a:r>
              <a:rPr lang="ru-RU" sz="2400" dirty="0" smtClean="0"/>
              <a:t>«покорми птиц зимой»</a:t>
            </a:r>
          </a:p>
          <a:p>
            <a:pPr marL="285750" indent="-285750">
              <a:buFontTx/>
              <a:buChar char="-"/>
            </a:pPr>
            <a:r>
              <a:rPr lang="ru-RU" sz="2400" dirty="0" smtClean="0"/>
              <a:t>«спасаем планету всей семьей</a:t>
            </a:r>
          </a:p>
          <a:p>
            <a:pPr marL="285750" indent="-285750">
              <a:buFontTx/>
              <a:buChar char="-"/>
            </a:pPr>
            <a:r>
              <a:rPr lang="ru-RU" sz="2400" dirty="0" smtClean="0"/>
              <a:t>«Бумажный бум»</a:t>
            </a:r>
          </a:p>
          <a:p>
            <a:pPr marL="285750" indent="-285750">
              <a:buFontTx/>
              <a:buChar char="-"/>
            </a:pPr>
            <a:r>
              <a:rPr lang="ru-RU" sz="2400" dirty="0" smtClean="0"/>
              <a:t>«сдай батарейку, спаси Ежика» (3Б КЛ. Сафина Р.З.)</a:t>
            </a:r>
          </a:p>
          <a:p>
            <a:r>
              <a:rPr lang="ru-RU" sz="2400" dirty="0" smtClean="0"/>
              <a:t>-    Проведение месячников по уборке территории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2245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2553" y="2782165"/>
            <a:ext cx="900355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b="1" dirty="0" smtClean="0">
                <a:solidFill>
                  <a:prstClr val="black"/>
                </a:solidFill>
              </a:rPr>
              <a:t>Профилактика асоциального поведения учащихся</a:t>
            </a:r>
            <a:endParaRPr lang="ru-RU" sz="3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14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404664"/>
            <a:ext cx="61618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Задачи воспитательной работы: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07504" y="1115280"/>
            <a:ext cx="9170716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400" dirty="0" smtClean="0"/>
              <a:t>формирование </a:t>
            </a:r>
            <a:r>
              <a:rPr lang="ru-RU" sz="2400" dirty="0"/>
              <a:t>гражданско – патриотического сознания, </a:t>
            </a:r>
            <a:endParaRPr lang="ru-RU" sz="2400" dirty="0" smtClean="0"/>
          </a:p>
          <a:p>
            <a:r>
              <a:rPr lang="ru-RU" sz="2400" dirty="0" smtClean="0"/>
              <a:t>уважения </a:t>
            </a:r>
            <a:r>
              <a:rPr lang="ru-RU" sz="2400" dirty="0"/>
              <a:t>к правам и обязанностям человека.</a:t>
            </a:r>
          </a:p>
          <a:p>
            <a:pPr marL="342900" indent="-342900">
              <a:buFontTx/>
              <a:buChar char="-"/>
            </a:pPr>
            <a:r>
              <a:rPr lang="ru-RU" sz="2400" dirty="0" smtClean="0"/>
              <a:t>формирование </a:t>
            </a:r>
            <a:r>
              <a:rPr lang="ru-RU" sz="2400" dirty="0"/>
              <a:t>эстетической культуры, развитие </a:t>
            </a:r>
            <a:r>
              <a:rPr lang="ru-RU" sz="2400" dirty="0" smtClean="0"/>
              <a:t>художественного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вкуса.</a:t>
            </a:r>
          </a:p>
          <a:p>
            <a:r>
              <a:rPr lang="ru-RU" sz="2400" dirty="0"/>
              <a:t>- формирование ценностных нравственных качеств.</a:t>
            </a:r>
          </a:p>
          <a:p>
            <a:r>
              <a:rPr lang="ru-RU" sz="2400" dirty="0"/>
              <a:t>- формирование экологической культуры</a:t>
            </a:r>
          </a:p>
          <a:p>
            <a:r>
              <a:rPr lang="ru-RU" sz="2400" dirty="0"/>
              <a:t>- формирование навыков здорового и безопасного образа жизни.</a:t>
            </a:r>
          </a:p>
          <a:p>
            <a:pPr marL="342900" indent="-342900">
              <a:buFontTx/>
              <a:buChar char="-"/>
            </a:pPr>
            <a:r>
              <a:rPr lang="ru-RU" sz="2400" dirty="0" smtClean="0"/>
              <a:t>поддержка </a:t>
            </a:r>
            <a:r>
              <a:rPr lang="ru-RU" sz="2400" dirty="0"/>
              <a:t>и активизация деятельности органов ученического </a:t>
            </a:r>
            <a:endParaRPr lang="ru-RU" sz="2400" dirty="0" smtClean="0"/>
          </a:p>
          <a:p>
            <a:r>
              <a:rPr lang="ru-RU" sz="2400" dirty="0" smtClean="0"/>
              <a:t>самоуправления</a:t>
            </a:r>
            <a:r>
              <a:rPr lang="ru-RU" sz="2400" dirty="0"/>
              <a:t>.</a:t>
            </a:r>
          </a:p>
          <a:p>
            <a:r>
              <a:rPr lang="ru-RU" sz="2400" dirty="0"/>
              <a:t>- совершенствование системы взаимодействия с родителями.</a:t>
            </a:r>
          </a:p>
          <a:p>
            <a:pPr marL="285750" indent="-285750">
              <a:buFontTx/>
              <a:buChar char="-"/>
            </a:pPr>
            <a:r>
              <a:rPr lang="ru-RU" sz="2400" dirty="0" smtClean="0"/>
              <a:t>активизация </a:t>
            </a:r>
            <a:r>
              <a:rPr lang="ru-RU" sz="2400" dirty="0"/>
              <a:t>деятельности педагогического коллектива </a:t>
            </a:r>
            <a:endParaRPr lang="ru-RU" sz="2400" dirty="0" smtClean="0"/>
          </a:p>
          <a:p>
            <a:r>
              <a:rPr lang="ru-RU" sz="2400" dirty="0" smtClean="0"/>
              <a:t>по </a:t>
            </a:r>
            <a:r>
              <a:rPr lang="ru-RU" sz="2400" dirty="0"/>
              <a:t>профилактике асоциального поведения подростков.</a:t>
            </a:r>
          </a:p>
        </p:txBody>
      </p:sp>
    </p:spTree>
    <p:extLst>
      <p:ext uri="{BB962C8B-B14F-4D97-AF65-F5344CB8AC3E}">
        <p14:creationId xmlns:p14="http://schemas.microsoft.com/office/powerpoint/2010/main" val="89603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3848" y="692695"/>
            <a:ext cx="34596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Учет ВШК, ПДН (дети)</a:t>
            </a:r>
          </a:p>
          <a:p>
            <a:endParaRPr lang="ru-RU" sz="2400" b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019486"/>
            <a:ext cx="8856984" cy="1769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403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3848" y="692695"/>
            <a:ext cx="34596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Учет ВШК, ПДН (дети)</a:t>
            </a:r>
          </a:p>
          <a:p>
            <a:endParaRPr lang="ru-RU" sz="2400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2040999"/>
            <a:ext cx="8928992" cy="1847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687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57551"/>
            <a:ext cx="8115443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149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836712"/>
            <a:ext cx="68413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Общешкольные родительские собрания:</a:t>
            </a:r>
            <a:endParaRPr lang="ru-RU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07504" y="1844824"/>
            <a:ext cx="9155007" cy="2569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800" dirty="0">
                <a:solidFill>
                  <a:srgbClr val="000000"/>
                </a:solidFill>
                <a:ea typeface="Times New Roman"/>
                <a:cs typeface="Times New Roman"/>
              </a:rPr>
              <a:t>Семья и школа-партнеры в воспитании детей (сентябрь)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800" dirty="0">
                <a:solidFill>
                  <a:srgbClr val="000000"/>
                </a:solidFill>
                <a:ea typeface="Times New Roman"/>
                <a:cs typeface="Times New Roman"/>
              </a:rPr>
              <a:t>Взаимоотношения подростков и родителей (ноябрь)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800" dirty="0">
                <a:solidFill>
                  <a:srgbClr val="000000"/>
                </a:solidFill>
                <a:ea typeface="Times New Roman"/>
                <a:cs typeface="Times New Roman"/>
              </a:rPr>
              <a:t>Анализ состояния здоровья учащихся. </a:t>
            </a:r>
            <a:endParaRPr lang="ru-RU" sz="28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ea typeface="Times New Roman"/>
                <a:cs typeface="Times New Roman"/>
              </a:rPr>
              <a:t>Методы </a:t>
            </a:r>
            <a:r>
              <a:rPr lang="ru-RU" sz="2800" dirty="0">
                <a:solidFill>
                  <a:srgbClr val="000000"/>
                </a:solidFill>
                <a:ea typeface="Times New Roman"/>
                <a:cs typeface="Times New Roman"/>
              </a:rPr>
              <a:t>профилактики заболеваний (февраль)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800" dirty="0">
                <a:solidFill>
                  <a:srgbClr val="000000"/>
                </a:solidFill>
                <a:ea typeface="Times New Roman"/>
                <a:cs typeface="Times New Roman"/>
              </a:rPr>
              <a:t>Безопасность в интернет сети (апрель</a:t>
            </a:r>
            <a:r>
              <a:rPr lang="ru-RU" dirty="0">
                <a:solidFill>
                  <a:srgbClr val="000000"/>
                </a:solidFill>
                <a:ea typeface="Times New Roman"/>
                <a:cs typeface="Times New Roman"/>
              </a:rPr>
              <a:t>)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5877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496" y="2709809"/>
            <a:ext cx="88073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</a:rPr>
              <a:t>Работа органов ученического самоуправления</a:t>
            </a:r>
            <a:endParaRPr lang="ru-RU" sz="3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92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152993"/>
            <a:ext cx="7776864" cy="51622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ea typeface="Times New Roman"/>
                <a:cs typeface="Times New Roman"/>
              </a:rPr>
              <a:t>направления, которые охватывают все стороны школьной жизни:</a:t>
            </a:r>
            <a:endParaRPr lang="ru-RU" sz="2400" b="1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ea typeface="Times New Roman"/>
                <a:cs typeface="Times New Roman"/>
                <a:sym typeface="Symbol"/>
              </a:rPr>
              <a:t></a:t>
            </a:r>
            <a:r>
              <a:rPr lang="ru-RU" sz="2400" dirty="0">
                <a:solidFill>
                  <a:srgbClr val="000000"/>
                </a:solidFill>
                <a:ea typeface="Times New Roman"/>
                <a:cs typeface="Times New Roman"/>
              </a:rPr>
              <a:t> «гражданской активность»-включает в себя волонтерскую деятельность,  изучение истории и краеведения и безопасное поведение в школе.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ea typeface="Times New Roman"/>
                <a:cs typeface="Times New Roman"/>
              </a:rPr>
              <a:t>- военно-патриотического воспитания- отвечает за военно-патриотическое воспитание школьников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ea typeface="Times New Roman"/>
                <a:cs typeface="Times New Roman"/>
                <a:sym typeface="Symbol"/>
              </a:rPr>
              <a:t></a:t>
            </a:r>
            <a:r>
              <a:rPr lang="ru-RU" sz="2400" dirty="0">
                <a:solidFill>
                  <a:srgbClr val="000000"/>
                </a:solidFill>
                <a:ea typeface="Times New Roman"/>
                <a:cs typeface="Times New Roman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ea typeface="Times New Roman"/>
                <a:cs typeface="Times New Roman"/>
              </a:rPr>
              <a:t>информационно-</a:t>
            </a:r>
            <a:r>
              <a:rPr lang="ru-RU" sz="2400" dirty="0" err="1" smtClean="0">
                <a:solidFill>
                  <a:srgbClr val="000000"/>
                </a:solidFill>
                <a:ea typeface="Times New Roman"/>
                <a:cs typeface="Times New Roman"/>
              </a:rPr>
              <a:t>медийное</a:t>
            </a:r>
            <a:r>
              <a:rPr lang="ru-RU" sz="2400" dirty="0" smtClean="0">
                <a:solidFill>
                  <a:srgbClr val="000000"/>
                </a:solidFill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ea typeface="Times New Roman"/>
                <a:cs typeface="Times New Roman"/>
              </a:rPr>
              <a:t>направление-отвечает за связь со СМИ;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ea typeface="Times New Roman"/>
                <a:cs typeface="Times New Roman"/>
                <a:sym typeface="Symbol"/>
              </a:rPr>
              <a:t></a:t>
            </a:r>
            <a:r>
              <a:rPr lang="ru-RU" sz="2400" dirty="0">
                <a:solidFill>
                  <a:srgbClr val="000000"/>
                </a:solidFill>
                <a:ea typeface="Times New Roman"/>
                <a:cs typeface="Times New Roman"/>
              </a:rPr>
              <a:t> «личностное развитие» содействует эстетическому воспитанию школьников, развитию их творческих способностей;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790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Сагдеева\Desktop\фото на педсовет\Screenshot_2017-08-28-15-18-3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07479"/>
            <a:ext cx="3384376" cy="6016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548680"/>
            <a:ext cx="3323979" cy="2216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068960"/>
            <a:ext cx="3474386" cy="2779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798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476672"/>
            <a:ext cx="7476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Мониторинг активности участия классов в школьных мероприятиях</a:t>
            </a:r>
            <a:endParaRPr lang="ru-RU" b="1" dirty="0"/>
          </a:p>
        </p:txBody>
      </p:sp>
      <p:pic>
        <p:nvPicPr>
          <p:cNvPr id="1026" name="Picture 2" descr="C:\Users\Сагдеева\Desktop\Document_0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32701"/>
            <a:ext cx="7980590" cy="598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78464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09809"/>
            <a:ext cx="933492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b="1" dirty="0" smtClean="0">
                <a:solidFill>
                  <a:prstClr val="black"/>
                </a:solidFill>
              </a:rPr>
              <a:t>Охват обучающихся дополнительным образованием</a:t>
            </a:r>
            <a:endParaRPr lang="ru-RU" sz="3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7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378144699"/>
              </p:ext>
            </p:extLst>
          </p:nvPr>
        </p:nvGraphicFramePr>
        <p:xfrm>
          <a:off x="971600" y="605879"/>
          <a:ext cx="7344816" cy="56314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411760" y="375047"/>
            <a:ext cx="45592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Занятость учащихся в кружках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514685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429766"/>
            <a:ext cx="65719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Направления воспитательной работы :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93864" y="1268760"/>
            <a:ext cx="8140755" cy="35609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ea typeface="Times New Roman"/>
                <a:cs typeface="Times New Roman"/>
              </a:rPr>
              <a:t>-</a:t>
            </a:r>
            <a:r>
              <a:rPr lang="ru-RU" sz="2800" dirty="0">
                <a:solidFill>
                  <a:srgbClr val="000000"/>
                </a:solidFill>
                <a:ea typeface="Times New Roman"/>
                <a:cs typeface="Times New Roman"/>
              </a:rPr>
              <a:t> </a:t>
            </a:r>
            <a:r>
              <a:rPr lang="ru-RU" sz="2800" dirty="0">
                <a:solidFill>
                  <a:srgbClr val="333333"/>
                </a:solidFill>
                <a:ea typeface="Times New Roman"/>
                <a:cs typeface="Times New Roman"/>
              </a:rPr>
              <a:t>гражданско-патриотическое воспитание;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rgbClr val="333333"/>
                </a:solidFill>
                <a:ea typeface="Times New Roman"/>
                <a:cs typeface="Times New Roman"/>
              </a:rPr>
              <a:t>- </a:t>
            </a:r>
            <a:r>
              <a:rPr lang="ru-RU" sz="2800" dirty="0" smtClean="0">
                <a:solidFill>
                  <a:srgbClr val="333333"/>
                </a:solidFill>
                <a:ea typeface="Times New Roman"/>
                <a:cs typeface="Times New Roman"/>
              </a:rPr>
              <a:t>духовно-нравственное и эстетическое </a:t>
            </a:r>
            <a:r>
              <a:rPr lang="ru-RU" sz="2800" dirty="0">
                <a:solidFill>
                  <a:srgbClr val="333333"/>
                </a:solidFill>
                <a:ea typeface="Times New Roman"/>
                <a:cs typeface="Times New Roman"/>
              </a:rPr>
              <a:t>воспитание;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rgbClr val="333333"/>
                </a:solidFill>
                <a:ea typeface="Times New Roman"/>
                <a:cs typeface="Times New Roman"/>
              </a:rPr>
              <a:t>- физкультурно-оздоровительное воспитание;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rgbClr val="333333"/>
                </a:solidFill>
                <a:ea typeface="Times New Roman"/>
                <a:cs typeface="Times New Roman"/>
              </a:rPr>
              <a:t>- экологическое воспитание;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333333"/>
                </a:solidFill>
                <a:ea typeface="Times New Roman"/>
                <a:cs typeface="Times New Roman"/>
              </a:rPr>
              <a:t>- </a:t>
            </a:r>
            <a:r>
              <a:rPr lang="ru-RU" sz="2800" dirty="0">
                <a:solidFill>
                  <a:srgbClr val="333333"/>
                </a:solidFill>
                <a:ea typeface="Times New Roman"/>
                <a:cs typeface="Times New Roman"/>
              </a:rPr>
              <a:t>профилактика асоциального поведения детей;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rgbClr val="333333"/>
                </a:solidFill>
                <a:ea typeface="Times New Roman"/>
                <a:cs typeface="Times New Roman"/>
              </a:rPr>
              <a:t>- работа органов ученического самоуправления;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rgbClr val="333333"/>
                </a:solidFill>
                <a:ea typeface="Times New Roman"/>
                <a:cs typeface="Times New Roman"/>
              </a:rPr>
              <a:t>- работа с родительской общественностью.</a:t>
            </a:r>
            <a:endParaRPr lang="ru-RU" sz="28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8538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99592" y="524086"/>
            <a:ext cx="76144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Охват дополнительны образование учащихся</a:t>
            </a:r>
            <a:endParaRPr lang="ru-RU" sz="2800" b="1" dirty="0"/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350493591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995731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2028500"/>
              </p:ext>
            </p:extLst>
          </p:nvPr>
        </p:nvGraphicFramePr>
        <p:xfrm>
          <a:off x="981017" y="1700808"/>
          <a:ext cx="7344817" cy="3024336"/>
        </p:xfrm>
        <a:graphic>
          <a:graphicData uri="http://schemas.openxmlformats.org/drawingml/2006/table">
            <a:tbl>
              <a:tblPr firstRow="1" firstCol="1" bandRow="1"/>
              <a:tblGrid>
                <a:gridCol w="1417879"/>
                <a:gridCol w="1417879"/>
                <a:gridCol w="698781"/>
                <a:gridCol w="698055"/>
                <a:gridCol w="1006447"/>
                <a:gridCol w="698781"/>
                <a:gridCol w="1406995"/>
              </a:tblGrid>
              <a:tr h="617058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школа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Кол-во учащихся, состоящих на профилактических учетах (ВШУ, ПДН, СОП)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28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Всего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Из них охвачены дополнительным образованием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4714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Всего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Школьные кружки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УДО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Подростковые клубы, районные ДК, спорт.комплексы, школы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78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Кол-во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18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123728" y="620688"/>
            <a:ext cx="5059397" cy="72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ea typeface="Calibri"/>
                <a:cs typeface="Times New Roman"/>
              </a:rPr>
              <a:t>Охват обучающихся, состоящих на </a:t>
            </a:r>
            <a:r>
              <a:rPr lang="ru-RU" b="1" dirty="0" err="1">
                <a:ea typeface="Calibri"/>
                <a:cs typeface="Times New Roman"/>
              </a:rPr>
              <a:t>проф.учете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ea typeface="Calibri"/>
                <a:cs typeface="Times New Roman"/>
              </a:rPr>
              <a:t>дополнительным образованием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7837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2709809"/>
            <a:ext cx="667964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b="1" dirty="0" smtClean="0">
                <a:solidFill>
                  <a:prstClr val="black"/>
                </a:solidFill>
              </a:rPr>
              <a:t>Работа с классными руководителями</a:t>
            </a:r>
            <a:endParaRPr lang="ru-RU" sz="3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989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268760"/>
            <a:ext cx="8161080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/>
              <a:t>Классов-28 классов</a:t>
            </a:r>
          </a:p>
          <a:p>
            <a:r>
              <a:rPr lang="ru-RU" sz="5400" dirty="0" smtClean="0"/>
              <a:t>Начальная школа1-4 кл.-13</a:t>
            </a:r>
          </a:p>
          <a:p>
            <a:r>
              <a:rPr lang="ru-RU" sz="5400" dirty="0" smtClean="0"/>
              <a:t>Среднее звено 5-8кл.-10</a:t>
            </a:r>
          </a:p>
          <a:p>
            <a:r>
              <a:rPr lang="ru-RU" sz="5400" dirty="0" smtClean="0"/>
              <a:t>Старшее  звено 9-11кл.-5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9876863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76672"/>
            <a:ext cx="9406486" cy="63401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Задачи на 2017-2018 учебный год:</a:t>
            </a:r>
          </a:p>
          <a:p>
            <a:r>
              <a:rPr lang="ru-RU" sz="2000" dirty="0"/>
              <a:t>- активизация творческого потенциала учащихся;</a:t>
            </a:r>
          </a:p>
          <a:p>
            <a:r>
              <a:rPr lang="ru-RU" sz="2000" dirty="0"/>
              <a:t>- совершенствование работы по организации ученического самоуправления;</a:t>
            </a:r>
          </a:p>
          <a:p>
            <a:r>
              <a:rPr lang="ru-RU" sz="2000" dirty="0"/>
              <a:t>- активизация методической работы с классными руководителями.</a:t>
            </a:r>
          </a:p>
          <a:p>
            <a:r>
              <a:rPr lang="ru-RU" sz="2000" dirty="0"/>
              <a:t>- стимулирование работы классных руководителей к обмену </a:t>
            </a:r>
            <a:r>
              <a:rPr lang="ru-RU" sz="2000" dirty="0" smtClean="0"/>
              <a:t>передовым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педагогическим опытом, внедрению в практику новых педагогических технологий;</a:t>
            </a:r>
          </a:p>
          <a:p>
            <a:r>
              <a:rPr lang="ru-RU" sz="2000" dirty="0"/>
              <a:t>- совершенствование системы воспитательной работы в классных коллективах;</a:t>
            </a:r>
          </a:p>
          <a:p>
            <a:pPr marL="342900" indent="-342900">
              <a:buFontTx/>
              <a:buChar char="-"/>
            </a:pPr>
            <a:r>
              <a:rPr lang="ru-RU" sz="2000" dirty="0" smtClean="0"/>
              <a:t>продолжить </a:t>
            </a:r>
            <a:r>
              <a:rPr lang="ru-RU" sz="2000" dirty="0"/>
              <a:t>работу по созданию условий для физического, интеллектуального, </a:t>
            </a:r>
            <a:endParaRPr lang="ru-RU" sz="2000" dirty="0" smtClean="0"/>
          </a:p>
          <a:p>
            <a:r>
              <a:rPr lang="ru-RU" sz="2000" dirty="0" smtClean="0"/>
              <a:t>нравственного </a:t>
            </a:r>
            <a:r>
              <a:rPr lang="ru-RU" sz="2000" dirty="0"/>
              <a:t>и духовного развития детей;</a:t>
            </a:r>
          </a:p>
          <a:p>
            <a:r>
              <a:rPr lang="ru-RU" sz="2000" dirty="0"/>
              <a:t>- совершенствование системы семейного воспитания; усиление роли семьи </a:t>
            </a:r>
            <a:endParaRPr lang="ru-RU" sz="2000" dirty="0" smtClean="0"/>
          </a:p>
          <a:p>
            <a:r>
              <a:rPr lang="ru-RU" sz="2000" dirty="0" smtClean="0"/>
              <a:t>в </a:t>
            </a:r>
            <a:r>
              <a:rPr lang="ru-RU" sz="2000" dirty="0"/>
              <a:t>воспитании детей и привлечение семьи к организации учебно-воспитательного </a:t>
            </a:r>
            <a:endParaRPr lang="ru-RU" sz="2000" dirty="0" smtClean="0"/>
          </a:p>
          <a:p>
            <a:r>
              <a:rPr lang="ru-RU" sz="2000" dirty="0" smtClean="0"/>
              <a:t>процесса </a:t>
            </a:r>
            <a:r>
              <a:rPr lang="ru-RU" sz="2000" dirty="0"/>
              <a:t>в школе;</a:t>
            </a:r>
          </a:p>
          <a:p>
            <a:pPr marL="342900" indent="-342900">
              <a:buFontTx/>
              <a:buChar char="-"/>
            </a:pPr>
            <a:r>
              <a:rPr lang="ru-RU" sz="2000" dirty="0" smtClean="0"/>
              <a:t>повышение </a:t>
            </a:r>
            <a:r>
              <a:rPr lang="ru-RU" sz="2000" dirty="0"/>
              <a:t>эффективности работы по воспитанию патриотизма, любви </a:t>
            </a:r>
            <a:endParaRPr lang="ru-RU" sz="2000" dirty="0" smtClean="0"/>
          </a:p>
          <a:p>
            <a:r>
              <a:rPr lang="ru-RU" sz="2000" dirty="0" smtClean="0"/>
              <a:t>к </a:t>
            </a:r>
            <a:r>
              <a:rPr lang="ru-RU" sz="2000" dirty="0"/>
              <a:t>малой родине, гражданственности;</a:t>
            </a:r>
          </a:p>
          <a:p>
            <a:pPr marL="342900" indent="-342900">
              <a:buFontTx/>
              <a:buChar char="-"/>
            </a:pPr>
            <a:r>
              <a:rPr lang="ru-RU" sz="2000" dirty="0" smtClean="0"/>
              <a:t>создание </a:t>
            </a:r>
            <a:r>
              <a:rPr lang="ru-RU" sz="2000" dirty="0"/>
              <a:t>условий для самореализации личности каждого учащегося </a:t>
            </a:r>
            <a:endParaRPr lang="ru-RU" sz="2000" dirty="0" smtClean="0"/>
          </a:p>
          <a:p>
            <a:r>
              <a:rPr lang="ru-RU" sz="2000" dirty="0" smtClean="0"/>
              <a:t>через </a:t>
            </a:r>
            <a:r>
              <a:rPr lang="ru-RU" sz="2000" dirty="0"/>
              <a:t>дальнейшее совершенствование системы дополнительного образования.</a:t>
            </a:r>
          </a:p>
          <a:p>
            <a:pPr marL="342900" indent="-342900">
              <a:buFontTx/>
              <a:buChar char="-"/>
            </a:pPr>
            <a:r>
              <a:rPr lang="ru-RU" sz="2000" dirty="0" smtClean="0"/>
              <a:t>повышение </a:t>
            </a:r>
            <a:r>
              <a:rPr lang="ru-RU" sz="2000" dirty="0"/>
              <a:t>эффективности профилактической работы с детьми </a:t>
            </a:r>
            <a:endParaRPr lang="ru-RU" sz="2000" dirty="0" smtClean="0"/>
          </a:p>
          <a:p>
            <a:r>
              <a:rPr lang="ru-RU" sz="2000" dirty="0" smtClean="0"/>
              <a:t>асоциального </a:t>
            </a:r>
            <a:r>
              <a:rPr lang="ru-RU" sz="2000" dirty="0"/>
              <a:t>поведения</a:t>
            </a:r>
          </a:p>
          <a:p>
            <a:r>
              <a:rPr lang="ru-RU" sz="2000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3295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420888"/>
            <a:ext cx="87103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Гражданско-патриотическое воспитание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72789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124744"/>
            <a:ext cx="6868099" cy="43704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-День народного единства</a:t>
            </a:r>
          </a:p>
          <a:p>
            <a:r>
              <a:rPr lang="ru-RU" sz="2000" dirty="0" smtClean="0"/>
              <a:t>-75 годовщина Битвы под Москвой</a:t>
            </a:r>
          </a:p>
          <a:p>
            <a:r>
              <a:rPr lang="ru-RU" sz="2000" dirty="0" smtClean="0"/>
              <a:t>-День героев Отечества</a:t>
            </a:r>
          </a:p>
          <a:p>
            <a:r>
              <a:rPr lang="ru-RU" sz="2000" dirty="0" smtClean="0"/>
              <a:t>-День снятия блокады Ленинграда</a:t>
            </a:r>
          </a:p>
          <a:p>
            <a:r>
              <a:rPr lang="ru-RU" sz="2000" dirty="0" smtClean="0"/>
              <a:t>-оформление стендов «Современный солдат», «Великая </a:t>
            </a:r>
          </a:p>
          <a:p>
            <a:r>
              <a:rPr lang="ru-RU" sz="2000" dirty="0" smtClean="0"/>
              <a:t>Отечественная война в моей семье»</a:t>
            </a:r>
          </a:p>
          <a:p>
            <a:r>
              <a:rPr lang="ru-RU" sz="2000" dirty="0" smtClean="0"/>
              <a:t>-республиканский фестиваль «Наследники великой Победы»</a:t>
            </a:r>
          </a:p>
          <a:p>
            <a:r>
              <a:rPr lang="ru-RU" sz="2000" dirty="0" smtClean="0"/>
              <a:t>-Сталинградская битва</a:t>
            </a:r>
          </a:p>
          <a:p>
            <a:r>
              <a:rPr lang="ru-RU" sz="2000" dirty="0" smtClean="0"/>
              <a:t>-конкурс «Смотра строя и песни»</a:t>
            </a:r>
          </a:p>
          <a:p>
            <a:r>
              <a:rPr lang="ru-RU" sz="2000" dirty="0" smtClean="0"/>
              <a:t>-конкурс «А ну-ка, парни»</a:t>
            </a:r>
          </a:p>
          <a:p>
            <a:r>
              <a:rPr lang="ru-RU" sz="2000" dirty="0" smtClean="0"/>
              <a:t>-посвящение в юнармейцы</a:t>
            </a:r>
          </a:p>
          <a:p>
            <a:r>
              <a:rPr lang="ru-RU" sz="2000" dirty="0" smtClean="0"/>
              <a:t>-военно-спортивная игра «Зарница»</a:t>
            </a:r>
          </a:p>
          <a:p>
            <a:r>
              <a:rPr lang="ru-RU" sz="2000" dirty="0" smtClean="0"/>
              <a:t>-День защитника отечества</a:t>
            </a:r>
          </a:p>
          <a:p>
            <a:endParaRPr lang="ru-RU" dirty="0"/>
          </a:p>
        </p:txBody>
      </p:sp>
      <p:pic>
        <p:nvPicPr>
          <p:cNvPr id="2050" name="Picture 2" descr="C:\Users\Сагдеева\Desktop\фото на педсовет\23 феврал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3" y="384013"/>
            <a:ext cx="2483768" cy="1637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Сагдеева\Desktop\фото на педсовет\XOihBszVhUQ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309957"/>
            <a:ext cx="2444277" cy="164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Сагдеева\Desktop\фото на педсовет\стенды вов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96906"/>
            <a:ext cx="2520280" cy="1661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Сагдеева\Desktop\фото на педсовет\J15UZKsj9Y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5212693"/>
            <a:ext cx="2451895" cy="1645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Сагдеева\Desktop\фото на педсовет\YGggoNG3Y1k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5196906"/>
            <a:ext cx="2475204" cy="1661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928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76672"/>
            <a:ext cx="9280874" cy="40626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Декада , посвященная празднованию 72 годовщине Победы ВОВ</a:t>
            </a:r>
            <a:r>
              <a:rPr lang="ru-RU" sz="2400" dirty="0" smtClean="0"/>
              <a:t>: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-вручение подарков вдовам ветеранов ВОВ</a:t>
            </a:r>
          </a:p>
          <a:p>
            <a:r>
              <a:rPr lang="ru-RU" sz="2400" dirty="0" smtClean="0"/>
              <a:t>-вручение поздравительных открыток  труженикам тыла, </a:t>
            </a:r>
          </a:p>
          <a:p>
            <a:r>
              <a:rPr lang="ru-RU" sz="2400" dirty="0" smtClean="0"/>
              <a:t>инвалидам ВОВ и блокадникам</a:t>
            </a:r>
          </a:p>
          <a:p>
            <a:r>
              <a:rPr lang="ru-RU" sz="2400" dirty="0" smtClean="0"/>
              <a:t>-сделали таблички для подъездов , где живут ветераны с надписью </a:t>
            </a:r>
          </a:p>
          <a:p>
            <a:r>
              <a:rPr lang="ru-RU" sz="2400" dirty="0" smtClean="0"/>
              <a:t>«Здесь живет ветеран»</a:t>
            </a:r>
          </a:p>
          <a:p>
            <a:r>
              <a:rPr lang="ru-RU" sz="2400" dirty="0" smtClean="0"/>
              <a:t>-праздничная линейка , посвященная празднованию </a:t>
            </a:r>
          </a:p>
          <a:p>
            <a:r>
              <a:rPr lang="ru-RU" sz="2400" dirty="0" smtClean="0"/>
              <a:t>75 годовщины в ВОВ»</a:t>
            </a:r>
          </a:p>
          <a:p>
            <a:r>
              <a:rPr lang="ru-RU" sz="2400" dirty="0" smtClean="0"/>
              <a:t>-благотворительный обед для ветеранов</a:t>
            </a:r>
          </a:p>
          <a:p>
            <a:r>
              <a:rPr lang="ru-RU" sz="2400" dirty="0" smtClean="0"/>
              <a:t>-участие в акции «Бессмертный полк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60" y="4293096"/>
            <a:ext cx="2481263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Сагдеева\Desktop\фото на педсовет\VIT5CFdA6E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298" y="4293096"/>
            <a:ext cx="2547984" cy="1709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Сагдеева\Desktop\фото на педсовет\p07rjgjs0A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523" y="4324719"/>
            <a:ext cx="2536249" cy="1702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873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2460885"/>
            <a:ext cx="891436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b="1" dirty="0" smtClean="0"/>
              <a:t>Духовно-нравственное и эстетическое воспитание</a:t>
            </a:r>
            <a:endParaRPr lang="ru-RU" sz="3000" b="1" dirty="0"/>
          </a:p>
        </p:txBody>
      </p:sp>
    </p:spTree>
    <p:extLst>
      <p:ext uri="{BB962C8B-B14F-4D97-AF65-F5344CB8AC3E}">
        <p14:creationId xmlns:p14="http://schemas.microsoft.com/office/powerpoint/2010/main" val="279227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764704"/>
            <a:ext cx="5750741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/>
              <a:t>-День учителя</a:t>
            </a:r>
          </a:p>
          <a:p>
            <a:r>
              <a:rPr lang="ru-RU" sz="4000" dirty="0" smtClean="0"/>
              <a:t>-День пожилого человека</a:t>
            </a:r>
          </a:p>
          <a:p>
            <a:r>
              <a:rPr lang="ru-RU" sz="4000" dirty="0" smtClean="0"/>
              <a:t>-День матери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098" name="Picture 2" descr="C:\Users\Сагдеева\Desktop\фото на педсовет\TCObdI9vek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17032"/>
            <a:ext cx="2754278" cy="1848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Сагдеева\Desktop\фото на педсовет\RYx_r8SWYi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717032"/>
            <a:ext cx="2688438" cy="1804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Сагдеева\Desktop\фото на педсовет\OBGl41Xh9H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675734"/>
            <a:ext cx="2423103" cy="1817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764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620688"/>
            <a:ext cx="4380879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-День знаний</a:t>
            </a:r>
          </a:p>
          <a:p>
            <a:r>
              <a:rPr lang="ru-RU" sz="2400" dirty="0" smtClean="0"/>
              <a:t>-Посвящение в первоклассники</a:t>
            </a:r>
          </a:p>
          <a:p>
            <a:r>
              <a:rPr lang="ru-RU" sz="2400" dirty="0" smtClean="0"/>
              <a:t>-День толерантности </a:t>
            </a:r>
          </a:p>
          <a:p>
            <a:r>
              <a:rPr lang="ru-RU" sz="2400" dirty="0" smtClean="0"/>
              <a:t>-Посвящение в читатели</a:t>
            </a:r>
          </a:p>
          <a:p>
            <a:r>
              <a:rPr lang="ru-RU" sz="2400" dirty="0" smtClean="0"/>
              <a:t>-Мисс и Мистер школы</a:t>
            </a:r>
          </a:p>
          <a:p>
            <a:r>
              <a:rPr lang="ru-RU" sz="2400" dirty="0" smtClean="0"/>
              <a:t>-Праздник Букваря</a:t>
            </a:r>
          </a:p>
          <a:p>
            <a:r>
              <a:rPr lang="ru-RU" sz="2400" dirty="0" smtClean="0"/>
              <a:t>-Прощание с начальной школой</a:t>
            </a:r>
          </a:p>
          <a:p>
            <a:r>
              <a:rPr lang="ru-RU" sz="2400" dirty="0" smtClean="0"/>
              <a:t>-Вечер встречи выпускников</a:t>
            </a:r>
          </a:p>
          <a:p>
            <a:r>
              <a:rPr lang="ru-RU" sz="2400" dirty="0" smtClean="0"/>
              <a:t>-Последний звонок</a:t>
            </a:r>
          </a:p>
          <a:p>
            <a:r>
              <a:rPr lang="ru-RU" sz="2400" dirty="0" smtClean="0"/>
              <a:t>-Минута славы</a:t>
            </a:r>
            <a:endParaRPr lang="ru-RU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19" y="4390868"/>
            <a:ext cx="2785819" cy="185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 descr="C:\Users\Сагдеева\Desktop\фото на педсовет\lz0sZe4fFS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403441"/>
            <a:ext cx="2844855" cy="1909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Сагдеева\Desktop\фото на педсовет\PdAF1iJk3l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9" y="4415984"/>
            <a:ext cx="2748152" cy="1832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37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385</TotalTime>
  <Words>741</Words>
  <Application>Microsoft Office PowerPoint</Application>
  <PresentationFormat>Экран (4:3)</PresentationFormat>
  <Paragraphs>167</Paragraphs>
  <Slides>34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NewsPrint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Гумарова</dc:creator>
  <cp:lastModifiedBy>Сагдеева</cp:lastModifiedBy>
  <cp:revision>24</cp:revision>
  <dcterms:created xsi:type="dcterms:W3CDTF">2017-08-25T11:15:54Z</dcterms:created>
  <dcterms:modified xsi:type="dcterms:W3CDTF">2017-08-29T06:12:39Z</dcterms:modified>
</cp:coreProperties>
</file>